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87" r:id="rId4"/>
    <p:sldId id="388" r:id="rId5"/>
    <p:sldId id="389" r:id="rId6"/>
    <p:sldId id="317" r:id="rId7"/>
    <p:sldId id="358" r:id="rId8"/>
    <p:sldId id="303" r:id="rId9"/>
    <p:sldId id="304" r:id="rId10"/>
    <p:sldId id="305" r:id="rId11"/>
    <p:sldId id="306" r:id="rId12"/>
    <p:sldId id="414" r:id="rId13"/>
    <p:sldId id="418" r:id="rId14"/>
    <p:sldId id="330" r:id="rId15"/>
    <p:sldId id="390" r:id="rId16"/>
    <p:sldId id="362" r:id="rId17"/>
    <p:sldId id="275" r:id="rId18"/>
    <p:sldId id="276" r:id="rId19"/>
    <p:sldId id="363" r:id="rId20"/>
    <p:sldId id="277" r:id="rId21"/>
    <p:sldId id="365" r:id="rId22"/>
    <p:sldId id="280" r:id="rId23"/>
    <p:sldId id="367" r:id="rId24"/>
    <p:sldId id="368" r:id="rId25"/>
    <p:sldId id="401" r:id="rId26"/>
    <p:sldId id="402" r:id="rId27"/>
    <p:sldId id="407" r:id="rId28"/>
    <p:sldId id="334" r:id="rId29"/>
    <p:sldId id="335" r:id="rId30"/>
    <p:sldId id="405" r:id="rId31"/>
    <p:sldId id="341" r:id="rId32"/>
    <p:sldId id="369" r:id="rId33"/>
    <p:sldId id="371" r:id="rId34"/>
    <p:sldId id="382" r:id="rId35"/>
    <p:sldId id="383" r:id="rId36"/>
    <p:sldId id="413" r:id="rId37"/>
    <p:sldId id="294" r:id="rId38"/>
    <p:sldId id="409" r:id="rId39"/>
    <p:sldId id="344" r:id="rId40"/>
    <p:sldId id="380" r:id="rId41"/>
    <p:sldId id="411" r:id="rId42"/>
    <p:sldId id="412" r:id="rId43"/>
    <p:sldId id="397" r:id="rId44"/>
    <p:sldId id="398" r:id="rId45"/>
    <p:sldId id="400" r:id="rId46"/>
    <p:sldId id="419" r:id="rId47"/>
    <p:sldId id="346" r:id="rId48"/>
    <p:sldId id="347" r:id="rId49"/>
    <p:sldId id="41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GhM" initials="M" lastIdx="1" clrIdx="0"/>
  <p:cmAuthor id="1" name="Microsoft" initials="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12:58:07.007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10C6C-0BD1-44EB-A3DF-19D0FAA387A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76F29-C671-4539-B8A7-8BC79674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9550-60DA-425A-B412-B234D49CE7A8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8A15-4A4F-491B-BDBA-D7D84FD7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931"/>
            <a:ext cx="7772400" cy="1569519"/>
          </a:xfr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Dialysis in Diabetes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105"/>
            <a:ext cx="6400800" cy="1781695"/>
          </a:xfrm>
          <a:ln w="38100">
            <a:noFill/>
          </a:ln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Maryam.Miri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Assistant Professor of Nephrology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At MUMS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Predialysis</a:t>
            </a:r>
            <a:r>
              <a:rPr lang="en-US" sz="2800" b="1" i="1" dirty="0">
                <a:solidFill>
                  <a:schemeClr val="bg1"/>
                </a:solidFill>
              </a:rPr>
              <a:t> Health, Dialysis Timing, and Outcomes among Older United </a:t>
            </a:r>
            <a:r>
              <a:rPr lang="en-US" sz="2800" b="1" i="1" dirty="0" smtClean="0">
                <a:solidFill>
                  <a:schemeClr val="bg1"/>
                </a:solidFill>
              </a:rPr>
              <a:t>States Adults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1153" y="1600200"/>
            <a:ext cx="75227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0" y="6400800"/>
            <a:ext cx="240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Crews et </a:t>
            </a:r>
            <a:r>
              <a:rPr lang="en-US" dirty="0" err="1" smtClean="0"/>
              <a:t>al,JASAN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Predialysis</a:t>
            </a:r>
            <a:r>
              <a:rPr lang="en-US" sz="2800" b="1" i="1" dirty="0">
                <a:solidFill>
                  <a:schemeClr val="bg1"/>
                </a:solidFill>
              </a:rPr>
              <a:t> Health, Dialysis Timing, and Outcomes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among Older United States Adults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6947" y="1600200"/>
            <a:ext cx="7930106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48401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Crews et </a:t>
            </a:r>
            <a:r>
              <a:rPr lang="en-US" dirty="0" err="1" smtClean="0"/>
              <a:t>al,NEJM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525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asn.asnjournals.org/content/jnephrol/early/2018/05/21/ASN.2017121273/F1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b="12522"/>
          <a:stretch/>
        </p:blipFill>
        <p:spPr bwMode="auto">
          <a:xfrm>
            <a:off x="838200" y="1752600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Dialysis versus Medical Management at Different Ages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Levels of Kidney Function in Veterans with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Advanced CKD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202681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Tamura et al,JASAN,2018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04" y="2010829"/>
            <a:ext cx="7635791" cy="370470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Dialysis versus Medical Management at Different Ages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Levels of Kidney Function in Veterans with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Advanced CKD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62026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Tamura et al,2018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2895600"/>
            <a:ext cx="3048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USRDS 2017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marL="0" marR="0">
              <a:spcBef>
                <a:spcPts val="3000"/>
              </a:spcBef>
              <a:spcAft>
                <a:spcPts val="1200"/>
              </a:spcAft>
            </a:pPr>
            <a:r>
              <a:rPr lang="en-US" sz="24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</a:t>
            </a:r>
            <a:r>
              <a:rPr lang="en-US" sz="24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distribution of </a:t>
            </a:r>
            <a:r>
              <a:rPr lang="en-US" sz="2400" b="1" i="1" spc="3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en-US" sz="24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(ml/min/1.73 m</a:t>
            </a:r>
            <a:r>
              <a:rPr lang="en-US" sz="2400" b="1" i="1" spc="3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among incident ESRD patients, 1996-2015</a:t>
            </a:r>
            <a:r>
              <a:rPr lang="en-US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0" y="1219200"/>
            <a:ext cx="7506060" cy="5029200"/>
          </a:xfr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5269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36707"/>
              </p:ext>
            </p:extLst>
          </p:nvPr>
        </p:nvGraphicFramePr>
        <p:xfrm>
          <a:off x="457200" y="990600"/>
          <a:ext cx="8229600" cy="781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779213035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1340825949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GUIDLINE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REComendation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503964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ERA- EDTA/ERBP Advisory Board (2011)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 GFR &lt;15 mL/min/1.73m2 when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symptoms or signs of uremia,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inability to control hydration status or blood pressure or a progressive deterioration in nutritional status.</a:t>
                      </a:r>
                    </a:p>
                    <a:p>
                      <a:r>
                        <a:rPr lang="en-US" dirty="0" smtClean="0"/>
                        <a:t>need to start dialysis with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GFR in the range 9–6 mL/min/1.73m2</a:t>
                      </a:r>
                      <a:r>
                        <a:rPr lang="en-US" dirty="0" smtClean="0"/>
                        <a:t>. High-risk patients e.g.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diabetics require close supervision</a:t>
                      </a:r>
                      <a:r>
                        <a:rPr lang="en-US" dirty="0" smtClean="0"/>
                        <a:t>. </a:t>
                      </a:r>
                    </a:p>
                    <a:p>
                      <a:r>
                        <a:rPr lang="en-US" dirty="0" smtClean="0"/>
                        <a:t>Where close supervision is not feasible and in patients whose uremic symptoms may be difficult to detect, a planned start to dialysis while still asymptomatic may be preferred.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552569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KDIGO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 that dialysis be initiated when one or more of the following are present: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symptoms or signs attributable </a:t>
                      </a:r>
                      <a:r>
                        <a:rPr lang="en-US" dirty="0" smtClean="0"/>
                        <a:t>to kidney failure (</a:t>
                      </a:r>
                      <a:r>
                        <a:rPr lang="en-US" dirty="0" err="1" smtClean="0"/>
                        <a:t>serositis</a:t>
                      </a:r>
                      <a:r>
                        <a:rPr lang="en-US" dirty="0" smtClean="0"/>
                        <a:t>, acid-base or electrolyte abnormalities, pruritus); inability to control volume status or blood pressure; a progressive deterioration in nutritional status refractory to dietary intervention; or cognitive impairment. This often but not invariably occurs in the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GFR range between 5 and 10 ml/min/1.73 m2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6843095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0506483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8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4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018501"/>
              </p:ext>
            </p:extLst>
          </p:nvPr>
        </p:nvGraphicFramePr>
        <p:xfrm>
          <a:off x="457200" y="457201"/>
          <a:ext cx="8229600" cy="61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261440389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621899709"/>
                    </a:ext>
                  </a:extLst>
                </a:gridCol>
              </a:tblGrid>
              <a:tr h="725412">
                <a:tc>
                  <a:txBody>
                    <a:bodyPr/>
                    <a:lstStyle/>
                    <a:p>
                      <a:r>
                        <a:rPr lang="en-US" dirty="0" smtClean="0"/>
                        <a:t>GUIDLINE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RECOMENDATION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916159"/>
                  </a:ext>
                </a:extLst>
              </a:tr>
              <a:tr h="3318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Canadian Society of Nephrology (2014)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(aged &gt; 18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) with an </a:t>
                      </a:r>
                      <a:r>
                        <a:rPr lang="en-US" dirty="0" err="1" smtClean="0"/>
                        <a:t>eGFR</a:t>
                      </a:r>
                      <a:r>
                        <a:rPr lang="en-US" dirty="0" smtClean="0"/>
                        <a:t> of less than 15 mL/ min per 1.73 m2, we recommend an “intent-to-defer” over an “intent-to-start-early” approach for the initiation of chronic dialysis. </a:t>
                      </a:r>
                    </a:p>
                    <a:p>
                      <a:r>
                        <a:rPr lang="en-US" dirty="0" smtClean="0"/>
                        <a:t>With the intent-to-defer strategy, patients with an </a:t>
                      </a:r>
                      <a:r>
                        <a:rPr lang="en-US" b="1" dirty="0" err="1" smtClean="0"/>
                        <a:t>eGFR</a:t>
                      </a:r>
                      <a:r>
                        <a:rPr lang="en-US" b="1" dirty="0" smtClean="0"/>
                        <a:t> of less than </a:t>
                      </a:r>
                      <a:r>
                        <a:rPr lang="en-US" b="1" i="0" dirty="0" smtClean="0"/>
                        <a:t>15 mL/ min per 1.73 m2 </a:t>
                      </a:r>
                      <a:r>
                        <a:rPr lang="en-US" dirty="0" smtClean="0"/>
                        <a:t>are monitored closely by a nephrologist, and dialysis is initiated with the first onset of a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clinical indication or 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decline in the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eGFR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to 6 mL/min per 1.73 m2 or less</a:t>
                      </a:r>
                    </a:p>
                    <a:p>
                      <a:r>
                        <a:rPr lang="en-US" dirty="0" smtClean="0"/>
                        <a:t>symptoms of uremia, fluid overload, refractory hyperkalemia or </a:t>
                      </a:r>
                      <a:r>
                        <a:rPr lang="en-US" dirty="0" err="1" smtClean="0"/>
                        <a:t>acidemia</a:t>
                      </a:r>
                      <a:r>
                        <a:rPr lang="en-US" dirty="0" smtClean="0"/>
                        <a:t>, or other conditions or symptoms that are likely to be ameliorated by dialysis.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765917"/>
                  </a:ext>
                </a:extLst>
              </a:tr>
              <a:tr h="21278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NKF- KDOQI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 and/or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symptoms associated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with:uremia</a:t>
                      </a:r>
                      <a:r>
                        <a:rPr lang="en-US" dirty="0" smtClean="0"/>
                        <a:t>, evidence of protein-energy wasting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the ability to safely manage metabolic abnormalities and/or volume overload with medical therapy </a:t>
                      </a:r>
                    </a:p>
                    <a:p>
                      <a:r>
                        <a:rPr lang="en-US" dirty="0" smtClean="0"/>
                        <a:t>rather than on a specific level of kidney function in the absence of such signs and symptoms	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201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2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UREMIC SOLOUT ASSESMENT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10"/>
            <a:ext cx="8229600" cy="4574454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One </a:t>
            </a:r>
            <a:r>
              <a:rPr lang="en-US" dirty="0"/>
              <a:t>group of </a:t>
            </a:r>
            <a:r>
              <a:rPr lang="en-US" dirty="0" smtClean="0"/>
              <a:t>biological </a:t>
            </a:r>
            <a:r>
              <a:rPr lang="en-US" dirty="0"/>
              <a:t>markers that could potentially inform dialysis decision-making includes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protein-bound </a:t>
            </a:r>
            <a:r>
              <a:rPr lang="en-US" dirty="0"/>
              <a:t>solutes (uremic retention solutes) produced by intestinal microbial flora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This large group of solutes, which </a:t>
            </a:r>
            <a:r>
              <a:rPr lang="en-US" dirty="0" smtClean="0"/>
              <a:t>includes: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indoxyl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sulfate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p-</a:t>
            </a:r>
            <a:r>
              <a:rPr lang="en-US" dirty="0" err="1">
                <a:solidFill>
                  <a:srgbClr val="FF0000"/>
                </a:solidFill>
              </a:rPr>
              <a:t>cresyl</a:t>
            </a:r>
            <a:r>
              <a:rPr lang="en-US" dirty="0">
                <a:solidFill>
                  <a:srgbClr val="FF0000"/>
                </a:solidFill>
              </a:rPr>
              <a:t> sulfate</a:t>
            </a:r>
            <a:r>
              <a:rPr lang="en-US" dirty="0"/>
              <a:t>, and </a:t>
            </a:r>
            <a:r>
              <a:rPr lang="en-US" dirty="0" err="1" smtClean="0">
                <a:solidFill>
                  <a:srgbClr val="FF0000"/>
                </a:solidFill>
              </a:rPr>
              <a:t>hippurate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UREMIC SOLOUT ASSESMENT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Both </a:t>
            </a:r>
            <a:r>
              <a:rPr lang="en-US" dirty="0" err="1"/>
              <a:t>indoxyl</a:t>
            </a:r>
            <a:r>
              <a:rPr lang="en-US" dirty="0"/>
              <a:t> sulfate and p-</a:t>
            </a:r>
            <a:r>
              <a:rPr lang="en-US" dirty="0" err="1"/>
              <a:t>cresyl</a:t>
            </a:r>
            <a:r>
              <a:rPr lang="en-US" dirty="0"/>
              <a:t> sulfate have been associated with </a:t>
            </a:r>
            <a:r>
              <a:rPr lang="en-US" dirty="0" smtClean="0"/>
              <a:t>fatigue</a:t>
            </a:r>
            <a:r>
              <a:rPr lang="en-US" dirty="0"/>
              <a:t>, uremic </a:t>
            </a:r>
            <a:r>
              <a:rPr lang="en-US" dirty="0" err="1"/>
              <a:t>pruritis</a:t>
            </a:r>
            <a:r>
              <a:rPr lang="en-US" dirty="0"/>
              <a:t>, anorexia, and other component symptoms of the uremic syndrome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remains a critical paucity of data linking specific </a:t>
            </a:r>
            <a:r>
              <a:rPr lang="en-US" dirty="0">
                <a:solidFill>
                  <a:srgbClr val="FF0000"/>
                </a:solidFill>
              </a:rPr>
              <a:t>uremic toxins </a:t>
            </a:r>
            <a:r>
              <a:rPr lang="en-US" dirty="0"/>
              <a:t>to changes in kidney disease-associated symptoms with initiation or adaptation to maintenance </a:t>
            </a:r>
            <a:r>
              <a:rPr lang="en-US" dirty="0" smtClean="0"/>
              <a:t>dialysis.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Recomendation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92684"/>
          </a:xfrm>
          <a:ln w="28575">
            <a:noFill/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1. </a:t>
            </a:r>
            <a:r>
              <a:rPr lang="en-US" dirty="0"/>
              <a:t>Distinguish complaints due to long-standing diabetes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polyneuropathy</a:t>
            </a:r>
            <a:r>
              <a:rPr lang="en-US" dirty="0"/>
              <a:t>, </a:t>
            </a:r>
            <a:r>
              <a:rPr lang="en-US" dirty="0" err="1"/>
              <a:t>gastroparesis</a:t>
            </a:r>
            <a:r>
              <a:rPr lang="en-US" dirty="0"/>
              <a:t> versus nausea on </a:t>
            </a:r>
            <a:r>
              <a:rPr lang="en-US" dirty="0" err="1"/>
              <a:t>uraemia</a:t>
            </a:r>
            <a:endParaRPr lang="en-US" dirty="0"/>
          </a:p>
          <a:p>
            <a:pPr>
              <a:buNone/>
            </a:pPr>
            <a:r>
              <a:rPr lang="en-US" dirty="0"/>
              <a:t>etc.) from </a:t>
            </a:r>
            <a:r>
              <a:rPr lang="en-US" dirty="0" err="1"/>
              <a:t>uraemic</a:t>
            </a:r>
            <a:r>
              <a:rPr lang="en-US" dirty="0"/>
              <a:t> complaints might be cumbersome </a:t>
            </a:r>
            <a:r>
              <a:rPr lang="en-US" dirty="0" smtClean="0"/>
              <a:t>in clinical </a:t>
            </a:r>
            <a:r>
              <a:rPr lang="en-US" dirty="0"/>
              <a:t>practice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2. In patients opting for HD, take into account and discuss</a:t>
            </a:r>
          </a:p>
          <a:p>
            <a:pPr>
              <a:buNone/>
            </a:pPr>
            <a:r>
              <a:rPr lang="en-US" dirty="0"/>
              <a:t>with the patient the following factors to determine the </a:t>
            </a:r>
            <a:r>
              <a:rPr lang="en-US" dirty="0" smtClean="0"/>
              <a:t>decision on </a:t>
            </a:r>
            <a:r>
              <a:rPr lang="en-US" dirty="0"/>
              <a:t>and optimal timing of vascular access creation:</a:t>
            </a:r>
          </a:p>
          <a:p>
            <a:pPr>
              <a:buNone/>
            </a:pPr>
            <a:r>
              <a:rPr lang="en-US" dirty="0"/>
              <a:t>(a) speed of deterioration of renal function</a:t>
            </a:r>
          </a:p>
          <a:p>
            <a:pPr>
              <a:buNone/>
            </a:pPr>
            <a:r>
              <a:rPr lang="en-US" dirty="0"/>
              <a:t>(b) </a:t>
            </a:r>
            <a:r>
              <a:rPr lang="en-US" dirty="0" err="1"/>
              <a:t>pojected</a:t>
            </a:r>
            <a:r>
              <a:rPr lang="en-US" dirty="0"/>
              <a:t> probability that a functioning vascular access</a:t>
            </a:r>
          </a:p>
          <a:p>
            <a:pPr>
              <a:buNone/>
            </a:pPr>
            <a:r>
              <a:rPr lang="en-US" dirty="0"/>
              <a:t>will be achieved</a:t>
            </a:r>
          </a:p>
          <a:p>
            <a:pPr>
              <a:buNone/>
            </a:pPr>
            <a:r>
              <a:rPr lang="en-US" dirty="0"/>
              <a:t>(c) projected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35530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71"/>
            <a:ext cx="8229600" cy="911629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INTRODUCTION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491"/>
            <a:ext cx="8229600" cy="5437909"/>
          </a:xfrm>
          <a:ln w="19050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progression </a:t>
            </a:r>
            <a:r>
              <a:rPr lang="en-US" dirty="0" smtClean="0"/>
              <a:t>of diabetic nephropathy </a:t>
            </a:r>
            <a:r>
              <a:rPr lang="en-US" dirty="0"/>
              <a:t>may be retarded </a:t>
            </a:r>
            <a:r>
              <a:rPr lang="en-US" dirty="0" smtClean="0"/>
              <a:t>by:</a:t>
            </a:r>
          </a:p>
          <a:p>
            <a:r>
              <a:rPr lang="en-US" dirty="0"/>
              <a:t>N</a:t>
            </a:r>
            <a:r>
              <a:rPr lang="en-US" dirty="0" smtClean="0"/>
              <a:t>ormalization </a:t>
            </a:r>
            <a:r>
              <a:rPr lang="en-US" dirty="0"/>
              <a:t>of the blood pressure </a:t>
            </a:r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trict </a:t>
            </a:r>
            <a:r>
              <a:rPr lang="en-US" dirty="0"/>
              <a:t>control of the plasma </a:t>
            </a:r>
            <a:r>
              <a:rPr lang="en-US" dirty="0" smtClean="0"/>
              <a:t>glucose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Important </a:t>
            </a:r>
            <a:r>
              <a:rPr lang="en-US" dirty="0"/>
              <a:t>determinants of </a:t>
            </a:r>
            <a:r>
              <a:rPr lang="en-US" dirty="0" smtClean="0"/>
              <a:t>progression to ESRD </a:t>
            </a:r>
            <a:r>
              <a:rPr lang="en-US" dirty="0"/>
              <a:t>include </a:t>
            </a:r>
            <a:r>
              <a:rPr lang="en-US" dirty="0" smtClean="0"/>
              <a:t>:</a:t>
            </a:r>
          </a:p>
          <a:p>
            <a:r>
              <a:rPr lang="en-US" dirty="0"/>
              <a:t>S</a:t>
            </a:r>
            <a:r>
              <a:rPr lang="en-US" dirty="0" smtClean="0"/>
              <a:t>everity </a:t>
            </a:r>
            <a:r>
              <a:rPr lang="en-US" dirty="0"/>
              <a:t>of histologic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bsolute </a:t>
            </a:r>
            <a:r>
              <a:rPr lang="en-US" dirty="0"/>
              <a:t>amount of proteinuria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Recommendation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367"/>
            <a:ext cx="8229600" cy="4525963"/>
          </a:xfrm>
          <a:ln w="28575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Initiating </a:t>
            </a:r>
            <a:r>
              <a:rPr lang="en-US" dirty="0"/>
              <a:t>dialysis in patients </a:t>
            </a:r>
            <a:r>
              <a:rPr lang="en-US" dirty="0" smtClean="0"/>
              <a:t>with diabetes </a:t>
            </a:r>
            <a:r>
              <a:rPr lang="en-US" dirty="0"/>
              <a:t>on the same criteria as in patients </a:t>
            </a:r>
            <a:r>
              <a:rPr lang="en-US" dirty="0" smtClean="0"/>
              <a:t>without diabetes.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6015"/>
            <a:ext cx="7772400" cy="1544435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WHICH TYPE OF DIALYSIS </a:t>
            </a:r>
            <a:br>
              <a:rPr lang="en-US" b="1" dirty="0" smtClean="0"/>
            </a:br>
            <a:r>
              <a:rPr lang="en-US" b="1" dirty="0" smtClean="0"/>
              <a:t>HD vs PD in Diabetes?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HD vs PD?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749"/>
            <a:ext cx="8229600" cy="4986251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Choice of a dialysis modality in diabetics is dependent </a:t>
            </a:r>
            <a:r>
              <a:rPr lang="en-US" dirty="0" smtClean="0"/>
              <a:t>in the </a:t>
            </a:r>
            <a:r>
              <a:rPr lang="en-US" dirty="0"/>
              <a:t>following </a:t>
            </a:r>
            <a:r>
              <a:rPr lang="en-US" dirty="0" smtClean="0"/>
              <a:t>factors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Comorbid conditions</a:t>
            </a:r>
            <a:endParaRPr lang="en-US" dirty="0"/>
          </a:p>
          <a:p>
            <a:r>
              <a:rPr lang="en-US" dirty="0" smtClean="0"/>
              <a:t>Home situation</a:t>
            </a:r>
            <a:endParaRPr lang="en-US" dirty="0"/>
          </a:p>
          <a:p>
            <a:r>
              <a:rPr lang="en-US" dirty="0" smtClean="0"/>
              <a:t>Independence </a:t>
            </a:r>
            <a:r>
              <a:rPr lang="en-US" dirty="0"/>
              <a:t>and motivation of the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Ability </a:t>
            </a:r>
            <a:r>
              <a:rPr lang="en-US" dirty="0"/>
              <a:t>to tolerate volume shifts </a:t>
            </a:r>
            <a:endParaRPr lang="en-US" dirty="0" smtClean="0"/>
          </a:p>
          <a:p>
            <a:r>
              <a:rPr lang="en-US" dirty="0" smtClean="0"/>
              <a:t> Status </a:t>
            </a:r>
            <a:r>
              <a:rPr lang="en-US" dirty="0"/>
              <a:t>of the vasculature and/or abdomen 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/>
              <a:t>and history of </a:t>
            </a:r>
            <a:r>
              <a:rPr lang="en-US" dirty="0" smtClean="0"/>
              <a:t>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799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                 PROS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b="1" dirty="0" smtClean="0"/>
              <a:t>CONS</a:t>
            </a:r>
          </a:p>
          <a:p>
            <a:r>
              <a:rPr lang="en-US" dirty="0" smtClean="0"/>
              <a:t>Patient </a:t>
            </a:r>
            <a:r>
              <a:rPr lang="en-US" dirty="0"/>
              <a:t>fatigue</a:t>
            </a:r>
          </a:p>
          <a:p>
            <a:r>
              <a:rPr lang="en-US" dirty="0"/>
              <a:t>Family fatigue(there is often need to have family </a:t>
            </a:r>
            <a:r>
              <a:rPr lang="en-US" dirty="0" err="1"/>
              <a:t>support,in</a:t>
            </a:r>
            <a:r>
              <a:rPr lang="en-US" dirty="0"/>
              <a:t> particular in elder or disable patients)</a:t>
            </a:r>
          </a:p>
          <a:p>
            <a:r>
              <a:rPr lang="en-US" dirty="0"/>
              <a:t>Treatment adherence</a:t>
            </a:r>
          </a:p>
          <a:p>
            <a:r>
              <a:rPr lang="en-US" dirty="0" err="1"/>
              <a:t>Pritonitis</a:t>
            </a:r>
            <a:r>
              <a:rPr lang="en-US" dirty="0"/>
              <a:t> risks</a:t>
            </a:r>
          </a:p>
          <a:p>
            <a:r>
              <a:rPr lang="en-US" dirty="0"/>
              <a:t>Lack of </a:t>
            </a:r>
            <a:r>
              <a:rPr lang="en-US" dirty="0" err="1"/>
              <a:t>properfacilities</a:t>
            </a:r>
            <a:r>
              <a:rPr lang="en-US" dirty="0"/>
              <a:t> or space at home </a:t>
            </a:r>
            <a:r>
              <a:rPr lang="en-US" dirty="0" err="1"/>
              <a:t>inmany</a:t>
            </a:r>
            <a:r>
              <a:rPr lang="en-US" dirty="0"/>
              <a:t> cases to perform the procedure appropriately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36339"/>
            <a:ext cx="381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Continous</a:t>
            </a:r>
            <a:r>
              <a:rPr lang="en-US" sz="2400" dirty="0"/>
              <a:t>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Loss Hemodynamic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hypotensive episodes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need for vascular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patient mobility and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Preservation of RRF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transportation needs to a medical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3*</a:t>
            </a:r>
            <a:r>
              <a:rPr lang="en-US" sz="2400" dirty="0" err="1"/>
              <a:t>wk</a:t>
            </a:r>
            <a:r>
              <a:rPr lang="en-US" sz="2400" dirty="0"/>
              <a:t> Cheaper than </a:t>
            </a:r>
            <a:r>
              <a:rPr lang="en-US" sz="2400" dirty="0" err="1"/>
              <a:t>HD,even</a:t>
            </a:r>
            <a:r>
              <a:rPr lang="en-US" sz="2400" dirty="0"/>
              <a:t> in automated 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 w="38100"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                      PROS</a:t>
            </a:r>
          </a:p>
          <a:p>
            <a:pPr marL="0" indent="0">
              <a:buNone/>
            </a:pPr>
            <a:endParaRPr lang="en-US" sz="3100" b="1" dirty="0" smtClean="0"/>
          </a:p>
          <a:p>
            <a:r>
              <a:rPr lang="en-US" dirty="0" smtClean="0"/>
              <a:t>Less </a:t>
            </a:r>
            <a:r>
              <a:rPr lang="en-US" dirty="0"/>
              <a:t>individual commitment and responsibility </a:t>
            </a:r>
            <a:r>
              <a:rPr lang="en-US" dirty="0" err="1"/>
              <a:t>requared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Appropriate  for those without </a:t>
            </a:r>
            <a:r>
              <a:rPr lang="en-US" dirty="0" err="1"/>
              <a:t>capabillity</a:t>
            </a:r>
            <a:r>
              <a:rPr lang="en-US" dirty="0"/>
              <a:t> of self care or sufficient family support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Less family fatigue</a:t>
            </a:r>
          </a:p>
          <a:p>
            <a:r>
              <a:rPr lang="en-US" dirty="0"/>
              <a:t>No need for specific house adaptations for the procedure.</a:t>
            </a:r>
          </a:p>
          <a:p>
            <a:r>
              <a:rPr lang="en-US" dirty="0"/>
              <a:t>In some </a:t>
            </a:r>
            <a:r>
              <a:rPr lang="en-US" dirty="0" err="1"/>
              <a:t>cohorts,higher</a:t>
            </a:r>
            <a:r>
              <a:rPr lang="en-US" dirty="0"/>
              <a:t> survival in older patients in particular with DM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b="1" dirty="0" smtClean="0"/>
              <a:t>CONS</a:t>
            </a:r>
          </a:p>
          <a:p>
            <a:r>
              <a:rPr lang="en-US" dirty="0" err="1" smtClean="0"/>
              <a:t>Intermitent</a:t>
            </a:r>
            <a:r>
              <a:rPr lang="en-US" dirty="0" smtClean="0"/>
              <a:t> </a:t>
            </a:r>
            <a:r>
              <a:rPr lang="en-US" dirty="0"/>
              <a:t>therapy with risk of hemodynamic instability.</a:t>
            </a:r>
          </a:p>
          <a:p>
            <a:r>
              <a:rPr lang="en-US" dirty="0"/>
              <a:t>Hypotension risk during treatment with its potential cardiovascular consequences.</a:t>
            </a:r>
          </a:p>
          <a:p>
            <a:r>
              <a:rPr lang="en-US" dirty="0"/>
              <a:t>Vascular access morbidity(catheter or fistula related)</a:t>
            </a:r>
          </a:p>
          <a:p>
            <a:r>
              <a:rPr lang="en-US" dirty="0"/>
              <a:t>Autonomic </a:t>
            </a:r>
            <a:r>
              <a:rPr lang="en-US" dirty="0" err="1"/>
              <a:t>disfunction</a:t>
            </a:r>
            <a:endParaRPr lang="en-US" dirty="0"/>
          </a:p>
          <a:p>
            <a:r>
              <a:rPr lang="en-US" dirty="0"/>
              <a:t>Institutional care in most cases(exception for home hemodialysis)</a:t>
            </a:r>
          </a:p>
          <a:p>
            <a:r>
              <a:rPr lang="en-US" dirty="0"/>
              <a:t>Risk of life threatening vascular access infections(in particular with catheters)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SURVIVAL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 w="28575"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If dialysis is required, most studies, after adjustment for comorbid factors, have </a:t>
            </a:r>
            <a:r>
              <a:rPr lang="en-US" b="1" dirty="0" smtClean="0"/>
              <a:t>not</a:t>
            </a:r>
            <a:r>
              <a:rPr lang="en-US" dirty="0" smtClean="0"/>
              <a:t> found a survival difference between hemodialysis and peritoneal dialysis in diabetic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USRDS 2017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3989"/>
            <a:ext cx="9144000" cy="979011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16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all-cause mortality by treatment modality (a) overall, dialysis, and transplant, and (b) hemodialysis and peritoneal dialysis, for period-prevalent patients, 2001-2015 </a:t>
            </a:r>
            <a:br>
              <a:rPr lang="en-US" sz="16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5578"/>
            <a:ext cx="7696200" cy="460802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1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30417"/>
            <a:ext cx="7162800" cy="46417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Hemodialysis and peritoneal dialysis are associated with similar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outcomes for end-stage renal disease treatment in Canada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1" y="4450081"/>
            <a:ext cx="914400" cy="502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Yates et al,NDT2012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Relative Survival of Peritoneal Dialysis and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 err="1">
                <a:solidFill>
                  <a:schemeClr val="bg1"/>
                </a:solidFill>
              </a:rPr>
              <a:t>Haemodialysis</a:t>
            </a:r>
            <a:r>
              <a:rPr lang="en-US" sz="2800" b="1" i="1" dirty="0">
                <a:solidFill>
                  <a:schemeClr val="bg1"/>
                </a:solidFill>
              </a:rPr>
              <a:t> Patients: Effect of Cohort and Mode of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Dialysis Initiation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734" y="1752600"/>
            <a:ext cx="39624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6156" y="17526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1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Heaf</a:t>
            </a:r>
            <a:r>
              <a:rPr lang="en-US" dirty="0" smtClean="0"/>
              <a:t> et al, PLOS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6576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7642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Non-DM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1981200"/>
            <a:ext cx="1066800" cy="761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34199" y="2057401"/>
            <a:ext cx="1295401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Relative Survival of Peritoneal Dialysis and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 err="1">
                <a:solidFill>
                  <a:schemeClr val="bg1"/>
                </a:solidFill>
              </a:rPr>
              <a:t>Haemodialysis</a:t>
            </a:r>
            <a:r>
              <a:rPr lang="en-US" sz="2800" b="1" i="1" dirty="0">
                <a:solidFill>
                  <a:schemeClr val="bg1"/>
                </a:solidFill>
              </a:rPr>
              <a:t> Patients: Effect of Cohort and Mode of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Dialysis Initiation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1828801"/>
            <a:ext cx="81534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1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Heaf</a:t>
            </a:r>
            <a:r>
              <a:rPr lang="en-US" dirty="0" smtClean="0"/>
              <a:t> et al, PLOS 2014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601" y="3962401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1" y="5029200"/>
            <a:ext cx="304799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3399" y="3429000"/>
            <a:ext cx="45720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609600" y="4449762"/>
            <a:ext cx="457204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60119" y="3733800"/>
            <a:ext cx="411482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4800600"/>
            <a:ext cx="304801" cy="3048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62200" y="4267201"/>
            <a:ext cx="1066800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5334000"/>
            <a:ext cx="990600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71"/>
            <a:ext cx="8229600" cy="1143000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Epidemiology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167"/>
            <a:ext cx="8229600" cy="457999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The prevalence of diabetes around the world has </a:t>
            </a:r>
            <a:r>
              <a:rPr lang="en-US" dirty="0" smtClean="0"/>
              <a:t>reached epidemic </a:t>
            </a:r>
            <a:r>
              <a:rPr lang="en-US" dirty="0"/>
              <a:t>proportions and is projected to increase </a:t>
            </a:r>
            <a:r>
              <a:rPr lang="en-US" b="1" dirty="0"/>
              <a:t>to </a:t>
            </a:r>
            <a:r>
              <a:rPr lang="en-US" b="1" dirty="0" smtClean="0"/>
              <a:t>642 million </a:t>
            </a:r>
            <a:r>
              <a:rPr lang="en-US" b="1" dirty="0"/>
              <a:t>people </a:t>
            </a:r>
            <a:r>
              <a:rPr lang="en-US" dirty="0"/>
              <a:t>by </a:t>
            </a:r>
            <a:r>
              <a:rPr lang="en-US" b="1" dirty="0"/>
              <a:t>2040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Diabetes </a:t>
            </a:r>
            <a:r>
              <a:rPr lang="en-US" dirty="0"/>
              <a:t>is already the leading </a:t>
            </a:r>
            <a:r>
              <a:rPr lang="en-US" dirty="0" smtClean="0"/>
              <a:t>cause of </a:t>
            </a:r>
            <a:r>
              <a:rPr lang="en-US" dirty="0"/>
              <a:t>end-stage kidney disease (ESKD) in most </a:t>
            </a:r>
            <a:r>
              <a:rPr lang="en-US" dirty="0" smtClean="0"/>
              <a:t>developed 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16401" y="1600200"/>
            <a:ext cx="6911198" cy="45259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Similar Outcomes With Hemodialysis and Peritoneal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Dialysis in Patients With End-Stage Renal Disease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43200" y="3962400"/>
            <a:ext cx="2286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419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HD:38</a:t>
            </a:r>
          </a:p>
          <a:p>
            <a:r>
              <a:rPr lang="en-US" dirty="0" smtClean="0"/>
              <a:t>PD:36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895600" y="1905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635508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Ranjish</a:t>
            </a:r>
            <a:r>
              <a:rPr lang="en-US" dirty="0" smtClean="0"/>
              <a:t> et </a:t>
            </a:r>
            <a:r>
              <a:rPr lang="en-US" dirty="0" err="1" smtClean="0"/>
              <a:t>al,Arc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Similar Outcomes With Hemodialysis and Peritoneal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Dialysis in Patients With End-Stage Renal Disease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0" y="15617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1935481"/>
            <a:ext cx="1295400" cy="9233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A-C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Non Diabetic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4419600"/>
            <a:ext cx="1066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D-F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Diabetic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35508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Ranjish</a:t>
            </a:r>
            <a:r>
              <a:rPr lang="en-US" dirty="0" smtClean="0"/>
              <a:t> et </a:t>
            </a:r>
            <a:r>
              <a:rPr lang="en-US" dirty="0" err="1" smtClean="0"/>
              <a:t>al,Arc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Recommendation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 w="28575">
            <a:noFill/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Giving </a:t>
            </a:r>
            <a:r>
              <a:rPr lang="en-US" dirty="0"/>
              <a:t>priority to the patient’s </a:t>
            </a:r>
            <a:r>
              <a:rPr lang="en-US" dirty="0" smtClean="0"/>
              <a:t>general  status </a:t>
            </a:r>
            <a:r>
              <a:rPr lang="en-US" dirty="0"/>
              <a:t>and preference in selecting </a:t>
            </a:r>
            <a:r>
              <a:rPr lang="en-US" dirty="0" smtClean="0"/>
              <a:t>RRT as </a:t>
            </a:r>
            <a:r>
              <a:rPr lang="en-US" dirty="0"/>
              <a:t>there is an absence of evidence </a:t>
            </a:r>
            <a:r>
              <a:rPr lang="en-US" dirty="0" smtClean="0"/>
              <a:t>of superiority </a:t>
            </a:r>
            <a:r>
              <a:rPr lang="en-US" dirty="0"/>
              <a:t>of one modality over another in </a:t>
            </a:r>
            <a:r>
              <a:rPr lang="en-US" dirty="0" smtClean="0"/>
              <a:t>patients with </a:t>
            </a:r>
            <a:r>
              <a:rPr lang="en-US" dirty="0"/>
              <a:t>diabetes and CKD stage 5 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Recommend </a:t>
            </a:r>
            <a:r>
              <a:rPr lang="en-US" dirty="0"/>
              <a:t>providing patients with </a:t>
            </a:r>
            <a:r>
              <a:rPr lang="en-US" dirty="0" smtClean="0"/>
              <a:t>unbiased information </a:t>
            </a:r>
            <a:r>
              <a:rPr lang="en-US" dirty="0"/>
              <a:t>about the different available </a:t>
            </a:r>
            <a:r>
              <a:rPr lang="en-US" dirty="0" smtClean="0"/>
              <a:t>treatment options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patients opting to start </a:t>
            </a:r>
            <a:r>
              <a:rPr lang="en-US" dirty="0" err="1"/>
              <a:t>haemodialysis</a:t>
            </a:r>
            <a:r>
              <a:rPr lang="en-US" dirty="0"/>
              <a:t> (HD), </a:t>
            </a:r>
            <a:r>
              <a:rPr lang="en-US" dirty="0" smtClean="0"/>
              <a:t>suggest </a:t>
            </a:r>
            <a:r>
              <a:rPr lang="en-US" dirty="0" err="1"/>
              <a:t>prefering</a:t>
            </a:r>
            <a:r>
              <a:rPr lang="en-US" dirty="0"/>
              <a:t> high flux over low flux when </a:t>
            </a:r>
            <a:r>
              <a:rPr lang="en-US" dirty="0" smtClean="0"/>
              <a:t>this is </a:t>
            </a:r>
            <a:r>
              <a:rPr lang="en-US" dirty="0"/>
              <a:t>available 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975"/>
            <a:ext cx="7772400" cy="148347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WHICH TYPE OF ACCESS?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</a:rPr>
              <a:t>Preferred </a:t>
            </a:r>
            <a:r>
              <a:rPr lang="en-US" sz="2400" b="1" i="1" dirty="0" err="1">
                <a:solidFill>
                  <a:schemeClr val="bg1"/>
                </a:solidFill>
              </a:rPr>
              <a:t>haemodialysis</a:t>
            </a:r>
            <a:r>
              <a:rPr lang="en-US" sz="2400" b="1" i="1" dirty="0">
                <a:solidFill>
                  <a:schemeClr val="bg1"/>
                </a:solidFill>
              </a:rPr>
              <a:t> vascular access for </a:t>
            </a:r>
            <a:r>
              <a:rPr lang="en-US" sz="2400" b="1" i="1" dirty="0" smtClean="0">
                <a:solidFill>
                  <a:schemeClr val="bg1"/>
                </a:solidFill>
              </a:rPr>
              <a:t>diabetic </a:t>
            </a:r>
            <a:r>
              <a:rPr lang="en-US" sz="2400" b="1" i="1" dirty="0">
                <a:solidFill>
                  <a:schemeClr val="bg1"/>
                </a:solidFill>
              </a:rPr>
              <a:t>chronic kidney </a:t>
            </a:r>
            <a:r>
              <a:rPr lang="en-US" sz="2400" b="1" i="1" dirty="0" smtClean="0">
                <a:solidFill>
                  <a:schemeClr val="bg1"/>
                </a:solidFill>
              </a:rPr>
              <a:t>disease patients</a:t>
            </a:r>
            <a:r>
              <a:rPr lang="en-US" sz="2400" b="1" i="1" dirty="0">
                <a:solidFill>
                  <a:schemeClr val="bg1"/>
                </a:solidFill>
              </a:rPr>
              <a:t>: A systematic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/>
              <a:t>This </a:t>
            </a:r>
            <a:r>
              <a:rPr lang="en-US" sz="2800" dirty="0"/>
              <a:t>systematic review, including 13 studies comprising </a:t>
            </a:r>
            <a:r>
              <a:rPr lang="en-US" sz="2800" dirty="0" smtClean="0"/>
              <a:t> over </a:t>
            </a:r>
            <a:r>
              <a:rPr lang="en-US" sz="2800" dirty="0"/>
              <a:t>2,800 participants with </a:t>
            </a:r>
            <a:r>
              <a:rPr lang="en-US" sz="2800" dirty="0" smtClean="0"/>
              <a:t>DM: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DM </a:t>
            </a:r>
            <a:r>
              <a:rPr lang="en-US" sz="2800" dirty="0"/>
              <a:t>patients </a:t>
            </a:r>
            <a:r>
              <a:rPr lang="en-US" sz="2800" dirty="0" smtClean="0"/>
              <a:t> using </a:t>
            </a:r>
            <a:r>
              <a:rPr lang="en-US" sz="2800" dirty="0"/>
              <a:t>a </a:t>
            </a:r>
            <a:r>
              <a:rPr lang="en-US" sz="2800" dirty="0" smtClean="0"/>
              <a:t> </a:t>
            </a:r>
            <a:r>
              <a:rPr lang="en-US" sz="2800" dirty="0"/>
              <a:t>catheter </a:t>
            </a:r>
            <a:r>
              <a:rPr lang="en-US" sz="2800" dirty="0" smtClean="0"/>
              <a:t> </a:t>
            </a:r>
            <a:r>
              <a:rPr lang="en-US" sz="2800" dirty="0"/>
              <a:t>experience a higher risk </a:t>
            </a:r>
            <a:r>
              <a:rPr lang="en-US" sz="2800" dirty="0" smtClean="0"/>
              <a:t> of </a:t>
            </a:r>
            <a:r>
              <a:rPr lang="en-US" sz="2800" dirty="0"/>
              <a:t>death and infection compared with </a:t>
            </a:r>
            <a:r>
              <a:rPr lang="en-US" sz="2800" dirty="0" smtClean="0"/>
              <a:t>AVF </a:t>
            </a:r>
            <a:r>
              <a:rPr lang="en-US" sz="2800" dirty="0"/>
              <a:t>as HD access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comparison between the use of an AVG or an </a:t>
            </a:r>
            <a:r>
              <a:rPr lang="en-US" sz="2800" dirty="0" smtClean="0"/>
              <a:t> AVF </a:t>
            </a:r>
            <a:r>
              <a:rPr lang="en-US" sz="2800" dirty="0"/>
              <a:t>as HD access generated conflicting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355081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Coentra</a:t>
            </a:r>
            <a:r>
              <a:rPr lang="en-US" dirty="0" smtClean="0"/>
              <a:t> et </a:t>
            </a:r>
            <a:r>
              <a:rPr lang="en-US" dirty="0" err="1" smtClean="0"/>
              <a:t>al,JVA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Preferred </a:t>
            </a:r>
            <a:r>
              <a:rPr lang="en-US" sz="2000" b="1" dirty="0" err="1">
                <a:solidFill>
                  <a:schemeClr val="bg1"/>
                </a:solidFill>
              </a:rPr>
              <a:t>haemodialysis</a:t>
            </a:r>
            <a:r>
              <a:rPr lang="en-US" sz="2000" b="1" dirty="0">
                <a:solidFill>
                  <a:schemeClr val="bg1"/>
                </a:solidFill>
              </a:rPr>
              <a:t> vascular access for diabetic chronic kidney disease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patients: A systematic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noFill/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preference of AVF over all other forms of access arises </a:t>
            </a:r>
            <a:r>
              <a:rPr lang="en-US" dirty="0" smtClean="0"/>
              <a:t>from:</a:t>
            </a:r>
          </a:p>
          <a:p>
            <a:r>
              <a:rPr lang="en-US" dirty="0" smtClean="0"/>
              <a:t> </a:t>
            </a:r>
            <a:r>
              <a:rPr lang="en-US" dirty="0"/>
              <a:t>its functional advantages because of a lower rate of  complications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Autogenous fistulae have lower rates of infections than catheters and </a:t>
            </a:r>
            <a:r>
              <a:rPr lang="en-US" dirty="0" smtClean="0"/>
              <a:t>AVGs</a:t>
            </a:r>
          </a:p>
          <a:p>
            <a:r>
              <a:rPr lang="en-US" dirty="0" smtClean="0"/>
              <a:t>and </a:t>
            </a:r>
            <a:r>
              <a:rPr lang="en-US" dirty="0"/>
              <a:t>the lowest rate of thrombosis, providing longer survival of the access .</a:t>
            </a:r>
          </a:p>
          <a:p>
            <a:r>
              <a:rPr lang="en-US" dirty="0"/>
              <a:t> </a:t>
            </a:r>
            <a:r>
              <a:rPr lang="en-US" dirty="0" smtClean="0"/>
              <a:t>patients </a:t>
            </a:r>
            <a:r>
              <a:rPr lang="en-US" dirty="0"/>
              <a:t>starting HD using a central venous catheter had a higher risk of death in the first year compared to those who started HD with an AVF or </a:t>
            </a:r>
            <a:r>
              <a:rPr lang="en-US" dirty="0" smtClean="0"/>
              <a:t>AVG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355081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Coentra</a:t>
            </a:r>
            <a:r>
              <a:rPr lang="en-US" dirty="0" smtClean="0"/>
              <a:t> et </a:t>
            </a:r>
            <a:r>
              <a:rPr lang="en-US" dirty="0" err="1" smtClean="0"/>
              <a:t>al,JVA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Decision flow chart for vascular access in patients with diabetes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066800" y="1600201"/>
            <a:ext cx="23622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Patients </a:t>
            </a:r>
            <a:r>
              <a:rPr lang="en-US" dirty="0" err="1" smtClean="0"/>
              <a:t>eGFR</a:t>
            </a:r>
            <a:r>
              <a:rPr lang="en-US" dirty="0" smtClean="0"/>
              <a:t>&lt;15?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2971801"/>
            <a:ext cx="3733800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Patients select HD as RRT modality?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6799" y="3657600"/>
            <a:ext cx="38100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Projected life expectancy&gt;1y?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3000" y="4419600"/>
            <a:ext cx="3733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Vascular mapping:</a:t>
            </a:r>
          </a:p>
          <a:p>
            <a:pPr algn="ctr"/>
            <a:r>
              <a:rPr lang="en-US" dirty="0" smtClean="0"/>
              <a:t>Diameter </a:t>
            </a:r>
            <a:r>
              <a:rPr lang="en-US" dirty="0" err="1" smtClean="0"/>
              <a:t>vene</a:t>
            </a:r>
            <a:r>
              <a:rPr lang="en-US" dirty="0" smtClean="0"/>
              <a:t>&gt;2.5 mm</a:t>
            </a:r>
          </a:p>
          <a:p>
            <a:pPr algn="ctr"/>
            <a:r>
              <a:rPr lang="en-US" dirty="0" smtClean="0"/>
              <a:t>Diameter artery&gt;2mm</a:t>
            </a:r>
            <a:endParaRPr lang="en-US" dirty="0"/>
          </a:p>
          <a:p>
            <a:pPr algn="ctr"/>
            <a:r>
              <a:rPr lang="en-US" dirty="0" smtClean="0"/>
              <a:t>Positive fist </a:t>
            </a:r>
            <a:r>
              <a:rPr lang="en-US" dirty="0" err="1" smtClean="0"/>
              <a:t>sequenching</a:t>
            </a:r>
            <a:r>
              <a:rPr lang="en-US" dirty="0" smtClean="0"/>
              <a:t> test?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66799" y="2362200"/>
            <a:ext cx="2895601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eGFR</a:t>
            </a:r>
            <a:r>
              <a:rPr lang="en-US" dirty="0" smtClean="0"/>
              <a:t> decline progressive?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19200" y="5867400"/>
            <a:ext cx="419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Creative native vascular access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2131194" y="2002056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131194" y="2659063"/>
            <a:ext cx="45719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161675" y="3448050"/>
            <a:ext cx="45719" cy="209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240281" y="41910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286000" y="55626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400" y="1600201"/>
            <a:ext cx="20574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not attempt creation native AVF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96000" y="2871616"/>
            <a:ext cx="2286000" cy="337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Discuse</a:t>
            </a:r>
            <a:r>
              <a:rPr lang="en-US" dirty="0" smtClean="0"/>
              <a:t> options</a:t>
            </a:r>
          </a:p>
          <a:p>
            <a:endParaRPr lang="en-US" dirty="0" smtClean="0"/>
          </a:p>
          <a:p>
            <a:r>
              <a:rPr lang="en-US" dirty="0" smtClean="0"/>
              <a:t>Native fistula</a:t>
            </a:r>
          </a:p>
          <a:p>
            <a:r>
              <a:rPr lang="en-US" dirty="0" smtClean="0"/>
              <a:t>Graft</a:t>
            </a:r>
            <a:endParaRPr lang="en-US" dirty="0"/>
          </a:p>
          <a:p>
            <a:r>
              <a:rPr lang="en-US" dirty="0" smtClean="0"/>
              <a:t>Catheter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</a:t>
            </a:r>
          </a:p>
          <a:p>
            <a:r>
              <a:rPr lang="en-US" dirty="0" smtClean="0"/>
              <a:t>Vascular surgeon</a:t>
            </a:r>
            <a:endParaRPr lang="en-US" dirty="0"/>
          </a:p>
          <a:p>
            <a:r>
              <a:rPr lang="en-US" dirty="0" smtClean="0"/>
              <a:t>Patient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429000" y="1752600"/>
            <a:ext cx="28194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1014755">
            <a:off x="3950535" y="2207467"/>
            <a:ext cx="2286000" cy="99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488504">
            <a:off x="4571622" y="2672814"/>
            <a:ext cx="1816353" cy="4585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8812409">
            <a:off x="4599954" y="3035488"/>
            <a:ext cx="2038478" cy="656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900863" y="4808161"/>
            <a:ext cx="1066800" cy="132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4600" y="198120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0681" y="1417638"/>
            <a:ext cx="52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10200" y="44958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324600"/>
            <a:ext cx="362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Clinical practice </a:t>
            </a:r>
            <a:r>
              <a:rPr lang="en-US" dirty="0" err="1" smtClean="0"/>
              <a:t>guidline</a:t>
            </a:r>
            <a:r>
              <a:rPr lang="en-US" dirty="0" smtClean="0"/>
              <a:t> ,NDT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Recommendation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ecommend reasonable effort be made to </a:t>
            </a:r>
            <a:r>
              <a:rPr lang="en-US" dirty="0" smtClean="0">
                <a:solidFill>
                  <a:srgbClr val="FF0000"/>
                </a:solidFill>
              </a:rPr>
              <a:t>avoid </a:t>
            </a:r>
            <a:r>
              <a:rPr lang="en-US" dirty="0" err="1" smtClean="0">
                <a:solidFill>
                  <a:srgbClr val="FF0000"/>
                </a:solidFill>
              </a:rPr>
              <a:t>tunnelled</a:t>
            </a:r>
            <a:r>
              <a:rPr lang="en-US" dirty="0" smtClean="0">
                <a:solidFill>
                  <a:srgbClr val="FF0000"/>
                </a:solidFill>
              </a:rPr>
              <a:t> catheters </a:t>
            </a:r>
            <a:r>
              <a:rPr lang="en-US" dirty="0" smtClean="0"/>
              <a:t>as primary access in patients with diabetes starting HD as renal replacement therapy 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</a:t>
            </a:r>
            <a:r>
              <a:rPr lang="en-US" dirty="0" smtClean="0"/>
              <a:t>ecommend that the advantages, disadvantages and risks of each type of access be discussed with the patient.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COMPLICATIONS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Complication of dialysis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462"/>
            <a:ext cx="8229600" cy="4496868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Diabetic patients with </a:t>
            </a:r>
            <a:r>
              <a:rPr lang="en-US" b="1" dirty="0" smtClean="0"/>
              <a:t>autonomic neuropathy </a:t>
            </a:r>
            <a:r>
              <a:rPr lang="en-US" dirty="0" smtClean="0"/>
              <a:t>are often more likely to have </a:t>
            </a:r>
            <a:r>
              <a:rPr lang="en-US" b="1" dirty="0" smtClean="0"/>
              <a:t>hypotensive </a:t>
            </a:r>
            <a:r>
              <a:rPr lang="en-US" dirty="0" smtClean="0"/>
              <a:t>episodes during hemodialysis 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Older patients are more likely to have severe </a:t>
            </a:r>
            <a:r>
              <a:rPr lang="en-US" b="1" dirty="0" smtClean="0"/>
              <a:t>peripheral vascular disease </a:t>
            </a:r>
            <a:r>
              <a:rPr lang="en-US" dirty="0" smtClean="0"/>
              <a:t>that limits the ability to create and sustain adequate vascular access for hemodialysis.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USRDS 2017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marL="0" marR="0" algn="l">
              <a:spcBef>
                <a:spcPts val="1800"/>
              </a:spcBef>
              <a:spcAft>
                <a:spcPts val="1200"/>
              </a:spcAft>
            </a:pPr>
            <a:r>
              <a:rPr lang="en-US" sz="22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  <a:r>
              <a:rPr lang="en-US" sz="2200" b="1" i="1" spc="1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dialysis </a:t>
            </a:r>
            <a:r>
              <a:rPr lang="en-US" sz="2200" b="1" i="1" spc="1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22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spc="1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country, 2015</a:t>
            </a:r>
            <a:b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4524"/>
            <a:ext cx="8229600" cy="5460076"/>
          </a:xfrm>
          <a:ln w="2857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1200" y="4993178"/>
            <a:ext cx="1600200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" y="4876800"/>
            <a:ext cx="1435608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800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333pmp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72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Complications </a:t>
            </a:r>
            <a:r>
              <a:rPr lang="en-US" b="1" i="1" dirty="0">
                <a:solidFill>
                  <a:schemeClr val="bg1"/>
                </a:solidFill>
              </a:rPr>
              <a:t>of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67"/>
            <a:ext cx="8229600" cy="4830763"/>
          </a:xfrm>
          <a:ln w="28575"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significantly </a:t>
            </a:r>
            <a:r>
              <a:rPr lang="en-US" dirty="0"/>
              <a:t>increased risk of </a:t>
            </a:r>
            <a:r>
              <a:rPr lang="en-US" b="1" dirty="0" err="1"/>
              <a:t>hypoglycaemia</a:t>
            </a:r>
            <a:r>
              <a:rPr lang="en-US" dirty="0"/>
              <a:t> caused by: </a:t>
            </a:r>
          </a:p>
          <a:p>
            <a:r>
              <a:rPr lang="en-US" dirty="0" smtClean="0"/>
              <a:t> </a:t>
            </a:r>
            <a:r>
              <a:rPr lang="en-US" dirty="0"/>
              <a:t>Poor or erratic nutritional </a:t>
            </a:r>
            <a:r>
              <a:rPr lang="en-US" dirty="0" smtClean="0"/>
              <a:t>intake</a:t>
            </a:r>
            <a:endParaRPr lang="en-US" dirty="0"/>
          </a:p>
          <a:p>
            <a:r>
              <a:rPr lang="en-US" dirty="0" smtClean="0"/>
              <a:t>Reduced </a:t>
            </a:r>
            <a:r>
              <a:rPr lang="en-US" dirty="0"/>
              <a:t>clearance of endogenous or exogenous insulin by the kidney and the </a:t>
            </a:r>
            <a:r>
              <a:rPr lang="en-US" dirty="0" smtClean="0"/>
              <a:t>liver </a:t>
            </a:r>
          </a:p>
          <a:p>
            <a:r>
              <a:rPr lang="en-US" dirty="0" smtClean="0"/>
              <a:t>Decreased hepatic gluconeogenesis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Approximately one-third of diabetic dialysis patients have an average HbA1c&lt;6%, </a:t>
            </a:r>
            <a:r>
              <a:rPr lang="en-US" sz="1800" b="1" dirty="0" err="1" smtClean="0">
                <a:solidFill>
                  <a:schemeClr val="bg1"/>
                </a:solidFill>
              </a:rPr>
              <a:t>referredto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as </a:t>
            </a:r>
            <a:r>
              <a:rPr lang="en-US" sz="1800" b="1" dirty="0">
                <a:solidFill>
                  <a:srgbClr val="FFFF00"/>
                </a:solidFill>
              </a:rPr>
              <a:t>“Burnt-Out Diabetes” </a:t>
            </a: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752600"/>
            <a:ext cx="59436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Rhee et </a:t>
            </a:r>
            <a:r>
              <a:rPr lang="en-US" dirty="0" err="1" smtClean="0"/>
              <a:t>al,Semin</a:t>
            </a:r>
            <a:r>
              <a:rPr lang="en-US" dirty="0" smtClean="0"/>
              <a:t> Dial,2014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64339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The optimal target hemoglobin A1c (HbA1c) range for diabetic dialysis patients appears </a:t>
            </a:r>
            <a:r>
              <a:rPr lang="en-US" sz="2000" b="1" dirty="0" smtClean="0">
                <a:solidFill>
                  <a:schemeClr val="bg1"/>
                </a:solidFill>
              </a:rPr>
              <a:t>to be </a:t>
            </a:r>
            <a:r>
              <a:rPr lang="en-US" sz="2000" b="1" dirty="0">
                <a:solidFill>
                  <a:schemeClr val="bg1"/>
                </a:solidFill>
              </a:rPr>
              <a:t>different from the general population, e.g. 6% to 8% or 7% to 9%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789" y="2342033"/>
            <a:ext cx="5008422" cy="304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Rhee et </a:t>
            </a:r>
            <a:r>
              <a:rPr lang="en-US" dirty="0" err="1" smtClean="0"/>
              <a:t>al,Semin</a:t>
            </a:r>
            <a:r>
              <a:rPr lang="en-US" dirty="0" smtClean="0"/>
              <a:t> Dial,2014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Complications of dialysis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585"/>
            <a:ext cx="8229600" cy="4524578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hemodialysis-induced</a:t>
            </a:r>
            <a:r>
              <a:rPr lang="en-US" b="1" dirty="0"/>
              <a:t> </a:t>
            </a:r>
            <a:r>
              <a:rPr lang="en-US" b="1" dirty="0" smtClean="0"/>
              <a:t>hyperglycemia</a:t>
            </a:r>
            <a:r>
              <a:rPr lang="en-US" dirty="0" smtClean="0"/>
              <a:t> caused by:</a:t>
            </a:r>
          </a:p>
          <a:p>
            <a:r>
              <a:rPr lang="en-US" dirty="0" smtClean="0"/>
              <a:t>the plasma glucose </a:t>
            </a:r>
            <a:r>
              <a:rPr lang="en-US" dirty="0"/>
              <a:t>level </a:t>
            </a:r>
            <a:r>
              <a:rPr lang="en-US" dirty="0" smtClean="0"/>
              <a:t>decreases</a:t>
            </a:r>
          </a:p>
          <a:p>
            <a:r>
              <a:rPr lang="en-US" dirty="0" smtClean="0"/>
              <a:t> </a:t>
            </a:r>
            <a:r>
              <a:rPr lang="en-US" dirty="0"/>
              <a:t>insulin secretion </a:t>
            </a:r>
            <a:r>
              <a:rPr lang="en-US" dirty="0" smtClean="0"/>
              <a:t>decreases </a:t>
            </a:r>
          </a:p>
          <a:p>
            <a:r>
              <a:rPr lang="en-US" dirty="0" smtClean="0"/>
              <a:t> </a:t>
            </a:r>
            <a:r>
              <a:rPr lang="en-US" dirty="0"/>
              <a:t>secretion of counter-regulatory </a:t>
            </a:r>
            <a:r>
              <a:rPr lang="en-US" dirty="0" smtClean="0"/>
              <a:t>hormones(glucagon)</a:t>
            </a:r>
            <a:r>
              <a:rPr lang="en-US" dirty="0"/>
              <a:t> </a:t>
            </a:r>
            <a:r>
              <a:rPr lang="en-US" dirty="0" smtClean="0"/>
              <a:t>increases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bg1"/>
                </a:solidFill>
              </a:rPr>
              <a:t>Recommendation</a:t>
            </a: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252"/>
            <a:ext cx="8229600" cy="4568912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 Targets </a:t>
            </a:r>
            <a:r>
              <a:rPr lang="en-US" dirty="0"/>
              <a:t>for glycemic control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predialysis</a:t>
            </a:r>
            <a:r>
              <a:rPr lang="en-US" dirty="0" smtClean="0"/>
              <a:t> (</a:t>
            </a:r>
            <a:r>
              <a:rPr lang="en-US" dirty="0"/>
              <a:t>or </a:t>
            </a:r>
            <a:r>
              <a:rPr lang="en-US" dirty="0" smtClean="0"/>
              <a:t>2-hPP ) plasma glucose levels :</a:t>
            </a:r>
          </a:p>
          <a:p>
            <a:pPr marL="0" indent="0">
              <a:buNone/>
            </a:pPr>
            <a:r>
              <a:rPr lang="en-US" dirty="0" smtClean="0"/>
              <a:t>&lt;180–200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and GA levels &lt;20.0%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  cardiovascular </a:t>
            </a:r>
            <a:r>
              <a:rPr lang="en-US" dirty="0"/>
              <a:t>events and </a:t>
            </a:r>
            <a:r>
              <a:rPr lang="en-US" dirty="0" smtClean="0"/>
              <a:t>hypoglycemic episodes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GA levels &lt;24.0%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Recommendation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3400" y="2057400"/>
            <a:ext cx="80772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767648"/>
            <a:ext cx="281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JBDS –IP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02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</a:t>
            </a:r>
            <a:r>
              <a:rPr lang="en-US" b="1" dirty="0"/>
              <a:t>heels </a:t>
            </a:r>
            <a:r>
              <a:rPr lang="en-US" dirty="0"/>
              <a:t>of all patients </a:t>
            </a:r>
            <a:r>
              <a:rPr lang="en-US" dirty="0" smtClean="0"/>
              <a:t>should </a:t>
            </a:r>
            <a:r>
              <a:rPr lang="en-US" dirty="0"/>
              <a:t>be protected with a suitable pressure relieving device during </a:t>
            </a:r>
            <a:r>
              <a:rPr lang="en-US" dirty="0" err="1"/>
              <a:t>haemodialysis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Any patient presenting with a </a:t>
            </a:r>
            <a:r>
              <a:rPr lang="en-US" b="1" dirty="0"/>
              <a:t>hot swollen foot </a:t>
            </a:r>
            <a:r>
              <a:rPr lang="en-US" dirty="0"/>
              <a:t>should be referred to the diabetic foot team within 24 hours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Complications </a:t>
            </a:r>
            <a:r>
              <a:rPr lang="en-US" b="1" i="1" dirty="0">
                <a:solidFill>
                  <a:schemeClr val="bg1"/>
                </a:solidFill>
              </a:rPr>
              <a:t>of dialysis</a:t>
            </a:r>
          </a:p>
        </p:txBody>
      </p:sp>
    </p:spTree>
    <p:extLst>
      <p:ext uri="{BB962C8B-B14F-4D97-AF65-F5344CB8AC3E}">
        <p14:creationId xmlns:p14="http://schemas.microsoft.com/office/powerpoint/2010/main" val="2253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Patients Survival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502"/>
            <a:ext cx="8229600" cy="4535661"/>
          </a:xfrm>
          <a:ln w="285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 Patient survival in diabetics on maintenance dialysis is lower than that seen in nondiabetics with end-stage renal failure due to chronic glomerular disease or hypertension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solidFill>
            <a:schemeClr val="tx2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Patients </a:t>
            </a:r>
            <a:r>
              <a:rPr lang="en-US" b="1" i="1" dirty="0">
                <a:solidFill>
                  <a:schemeClr val="bg1"/>
                </a:solidFill>
              </a:rPr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noFill/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Cardiovascular disease is the most</a:t>
            </a:r>
            <a:r>
              <a:rPr lang="en-US" dirty="0" smtClean="0"/>
              <a:t> common cause of death.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tissue deposition of </a:t>
            </a:r>
            <a:r>
              <a:rPr lang="en-US" b="1" dirty="0" smtClean="0">
                <a:solidFill>
                  <a:srgbClr val="FF0000"/>
                </a:solidFill>
              </a:rPr>
              <a:t>(AGEs) </a:t>
            </a:r>
            <a:r>
              <a:rPr lang="en-US" dirty="0" smtClean="0"/>
              <a:t>enhance cardiovascular mortality.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adequacy of dialysis and a decrease in nutritional status contributors to the worse outcome.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insufficient dialysis leading to decreased caloric and protein intake.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Death  </a:t>
            </a:r>
            <a:r>
              <a:rPr lang="en-US" dirty="0" err="1" smtClean="0"/>
              <a:t>accure</a:t>
            </a:r>
            <a:r>
              <a:rPr lang="en-US" dirty="0" smtClean="0"/>
              <a:t> by withdrawal from dialysis.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از توجه شما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10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USRDS 2017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2200" b="1" i="1" spc="75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1" i="1" spc="75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spc="3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en-US" sz="2200" b="1" i="1" spc="55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1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200" b="1" i="1" spc="7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en-US" sz="2200" b="1" i="1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ESRD</a:t>
            </a:r>
            <a:r>
              <a:rPr lang="en-US" sz="2200" b="1" i="1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200" b="1" i="1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1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200" b="1" i="1" spc="7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sz="2200" b="1" i="1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1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200" b="1" i="1" spc="7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1" i="1" spc="5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2200" b="1" i="1" spc="14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sz="2200" b="1" i="1" spc="6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1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200" b="1" i="1" spc="8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ESRD,</a:t>
            </a:r>
            <a:r>
              <a:rPr lang="en-US" sz="2200" b="1" i="1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1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country,</a:t>
            </a:r>
            <a:r>
              <a:rPr lang="en-US" sz="2200" b="1" i="1" spc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2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spc="3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3811"/>
            <a:ext cx="6629400" cy="5835101"/>
          </a:xfrm>
          <a:ln w="2857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600200" y="3912524"/>
            <a:ext cx="2438400" cy="2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886200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810000"/>
            <a:ext cx="76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57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Changing Epidemiology of End-Stage Renal Disease in Last 10 Years in Iran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1762299"/>
            <a:ext cx="8229600" cy="3952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5791200" y="627888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Aghighi</a:t>
            </a:r>
            <a:r>
              <a:rPr lang="en-US" dirty="0" smtClean="0"/>
              <a:t> et </a:t>
            </a:r>
            <a:r>
              <a:rPr lang="en-US" dirty="0" err="1"/>
              <a:t>a</a:t>
            </a:r>
            <a:r>
              <a:rPr lang="en-US" dirty="0" err="1" smtClean="0"/>
              <a:t>l,IJKD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6172200" y="2133600"/>
            <a:ext cx="228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WHEN DOES START DIALYSIS IN DIABETES?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A Randomized, Controlled Trial of Early versus Late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Initiation of Dialysis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5069" y="1600200"/>
            <a:ext cx="5773862" cy="4525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24600" y="6202681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 et </a:t>
            </a:r>
            <a:r>
              <a:rPr lang="en-US" dirty="0" err="1" smtClean="0"/>
              <a:t>al,NEJM</a:t>
            </a:r>
            <a:r>
              <a:rPr lang="en-US" dirty="0" smtClean="0"/>
              <a:t>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 Randomized, Controlled Trial of Early versus Late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Initiation of Dialysis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52945"/>
            <a:ext cx="6781800" cy="55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66800" y="3962400"/>
            <a:ext cx="6629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1684</Words>
  <Application>Microsoft Office PowerPoint</Application>
  <PresentationFormat>On-screen Show (4:3)</PresentationFormat>
  <Paragraphs>240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Dialysis in Diabetes</vt:lpstr>
      <vt:lpstr>INTRODUCTION</vt:lpstr>
      <vt:lpstr>Epidemiology</vt:lpstr>
      <vt:lpstr>  Prevalence of dialysis per million population, by country, 2015 </vt:lpstr>
      <vt:lpstr>  Percentage of incident ESRD patients with diabetes as the primary cause of ESRD, by country, 2015 </vt:lpstr>
      <vt:lpstr>Changing Epidemiology of End-Stage Renal Disease in Last 10 Years in Iran</vt:lpstr>
      <vt:lpstr>WHEN DOES START DIALYSIS IN DIABETES?</vt:lpstr>
      <vt:lpstr>A Randomized, Controlled Trial of Early versus Late Initiation of Dialysis</vt:lpstr>
      <vt:lpstr>A Randomized, Controlled Trial of Early versus Late Initiation of Dialysis</vt:lpstr>
      <vt:lpstr>Predialysis Health, Dialysis Timing, and Outcomes among Older United States Adults</vt:lpstr>
      <vt:lpstr>Predialysis Health, Dialysis Timing, and Outcomes among Older United States Adults</vt:lpstr>
      <vt:lpstr>Dialysis versus Medical Management at Different Ages and Levels of Kidney Function in Veterans with Advanced CKD</vt:lpstr>
      <vt:lpstr>Dialysis versus Medical Management at Different Ages and Levels of Kidney Function in Veterans with Advanced CKD</vt:lpstr>
      <vt:lpstr>  Trends in the distribution of eGFR (ml/min/1.73 m2) among incident ESRD patients, 1996-2015 </vt:lpstr>
      <vt:lpstr>PowerPoint Presentation</vt:lpstr>
      <vt:lpstr>PowerPoint Presentation</vt:lpstr>
      <vt:lpstr>UREMIC SOLOUT ASSESMENT</vt:lpstr>
      <vt:lpstr>UREMIC SOLOUT ASSESMENT</vt:lpstr>
      <vt:lpstr>Recomendation</vt:lpstr>
      <vt:lpstr>Recommendation</vt:lpstr>
      <vt:lpstr>WHICH TYPE OF DIALYSIS  HD vs PD in Diabetes?</vt:lpstr>
      <vt:lpstr>HD vs PD?</vt:lpstr>
      <vt:lpstr>Peritoneal Dialysis</vt:lpstr>
      <vt:lpstr>Hemodialysis</vt:lpstr>
      <vt:lpstr>SURVIVAL</vt:lpstr>
      <vt:lpstr>Adjusted all-cause mortality by treatment modality (a) overall, dialysis, and transplant, and (b) hemodialysis and peritoneal dialysis, for period-prevalent patients, 2001-2015  </vt:lpstr>
      <vt:lpstr>Hemodialysis and peritoneal dialysis are associated with similar outcomes for end-stage renal disease treatment in Canada</vt:lpstr>
      <vt:lpstr>Relative Survival of Peritoneal Dialysis and Haemodialysis Patients: Effect of Cohort and Mode of Dialysis Initiation</vt:lpstr>
      <vt:lpstr>Relative Survival of Peritoneal Dialysis and Haemodialysis Patients: Effect of Cohort and Mode of Dialysis Initiation</vt:lpstr>
      <vt:lpstr>Similar Outcomes With Hemodialysis and Peritoneal Dialysis in Patients With End-Stage Renal Disease</vt:lpstr>
      <vt:lpstr>Similar Outcomes With Hemodialysis and Peritoneal Dialysis in Patients With End-Stage Renal Disease</vt:lpstr>
      <vt:lpstr>Recommendation</vt:lpstr>
      <vt:lpstr>WHICH TYPE OF ACCESS?</vt:lpstr>
      <vt:lpstr>Preferred haemodialysis vascular access for diabetic chronic kidney disease patients: A systematic literature review</vt:lpstr>
      <vt:lpstr>Preferred haemodialysis vascular access for diabetic chronic kidney disease patients: A systematic literature review</vt:lpstr>
      <vt:lpstr>Decision flow chart for vascular access in patients with diabetes</vt:lpstr>
      <vt:lpstr>Recommendation</vt:lpstr>
      <vt:lpstr>COMPLICATIONS </vt:lpstr>
      <vt:lpstr>Complication of dialysis</vt:lpstr>
      <vt:lpstr>Complications of dialysis</vt:lpstr>
      <vt:lpstr>Approximately one-third of diabetic dialysis patients have an average HbA1c&lt;6%, referredto as “Burnt-Out Diabetes”  </vt:lpstr>
      <vt:lpstr>The optimal target hemoglobin A1c (HbA1c) range for diabetic dialysis patients appears to be different from the general population, e.g. 6% to 8% or 7% to 9% </vt:lpstr>
      <vt:lpstr>Complications of dialysis</vt:lpstr>
      <vt:lpstr> Recommendation </vt:lpstr>
      <vt:lpstr>Recommendation</vt:lpstr>
      <vt:lpstr>Complications of dialysis</vt:lpstr>
      <vt:lpstr>Patients Survival</vt:lpstr>
      <vt:lpstr>Patients Survival</vt:lpstr>
      <vt:lpstr>با تشکر از توجه شما</vt:lpstr>
    </vt:vector>
  </TitlesOfParts>
  <Company>MUMS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MiriGhM</dc:creator>
  <cp:lastModifiedBy>ebrahimi</cp:lastModifiedBy>
  <cp:revision>182</cp:revision>
  <dcterms:created xsi:type="dcterms:W3CDTF">2018-09-30T05:39:41Z</dcterms:created>
  <dcterms:modified xsi:type="dcterms:W3CDTF">2018-10-22T10:11:27Z</dcterms:modified>
</cp:coreProperties>
</file>